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789" r:id="rId8"/>
  </p:sldMasterIdLst>
  <p:notesMasterIdLst>
    <p:notesMasterId r:id="rId49"/>
  </p:notesMasterIdLst>
  <p:sldIdLst>
    <p:sldId id="269" r:id="rId9"/>
    <p:sldId id="335" r:id="rId10"/>
    <p:sldId id="259" r:id="rId11"/>
    <p:sldId id="312" r:id="rId12"/>
    <p:sldId id="293" r:id="rId13"/>
    <p:sldId id="323" r:id="rId14"/>
    <p:sldId id="292" r:id="rId15"/>
    <p:sldId id="305" r:id="rId16"/>
    <p:sldId id="304" r:id="rId17"/>
    <p:sldId id="306" r:id="rId18"/>
    <p:sldId id="314" r:id="rId19"/>
    <p:sldId id="342" r:id="rId20"/>
    <p:sldId id="343" r:id="rId21"/>
    <p:sldId id="344" r:id="rId22"/>
    <p:sldId id="329" r:id="rId23"/>
    <p:sldId id="307" r:id="rId24"/>
    <p:sldId id="337" r:id="rId25"/>
    <p:sldId id="338" r:id="rId26"/>
    <p:sldId id="339" r:id="rId27"/>
    <p:sldId id="340" r:id="rId28"/>
    <p:sldId id="341" r:id="rId29"/>
    <p:sldId id="315" r:id="rId30"/>
    <p:sldId id="294" r:id="rId31"/>
    <p:sldId id="316" r:id="rId32"/>
    <p:sldId id="324" r:id="rId33"/>
    <p:sldId id="325" r:id="rId34"/>
    <p:sldId id="326" r:id="rId35"/>
    <p:sldId id="327" r:id="rId36"/>
    <p:sldId id="295" r:id="rId37"/>
    <p:sldId id="313" r:id="rId38"/>
    <p:sldId id="317" r:id="rId39"/>
    <p:sldId id="318" r:id="rId40"/>
    <p:sldId id="320" r:id="rId41"/>
    <p:sldId id="319" r:id="rId42"/>
    <p:sldId id="321" r:id="rId43"/>
    <p:sldId id="330" r:id="rId44"/>
    <p:sldId id="331" r:id="rId45"/>
    <p:sldId id="332" r:id="rId46"/>
    <p:sldId id="308"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7F2FC"/>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780" autoAdjust="0"/>
  </p:normalViewPr>
  <p:slideViewPr>
    <p:cSldViewPr snapToGrid="0">
      <p:cViewPr varScale="1">
        <p:scale>
          <a:sx n="109" d="100"/>
          <a:sy n="109" d="100"/>
        </p:scale>
        <p:origin x="288" y="108"/>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smtClean="0"/>
            <a:t>ASP.NET 5</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BED6BE21-6C9C-4536-B141-1C8A1284764B}" srcId="{7B4CA36C-F225-426C-BF0C-DA0842A394A6}" destId="{BFDD77DA-D402-443D-8BDA-7A0C8CBC530E}" srcOrd="5" destOrd="0" parTransId="{D9FA3B71-A5A1-4AB9-B030-C309568232C6}" sibTransId="{2AE53BAA-26FF-4031-836C-5BD7C1FF5C4A}"/>
    <dgm:cxn modelId="{9F318EED-E73A-4559-B17D-CAA65A0EA116}" srcId="{7B4CA36C-F225-426C-BF0C-DA0842A394A6}" destId="{FAF38047-4282-4972-98F8-2AC82467DC95}" srcOrd="0" destOrd="0" parTransId="{A7A2E625-7B64-446B-A5F2-20DF5D2FF516}" sibTransId="{A0CD96BE-3BC1-4BA1-A84A-91FAE89AA04C}"/>
    <dgm:cxn modelId="{D92AB589-B2D1-41B9-9234-78A3DA619D5F}" type="presOf" srcId="{2837C4B8-066A-45FB-A93F-D20F5AAF1D33}" destId="{F1E521EB-3B28-483F-8FE5-3FD1A67F1E0D}"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7596A26D-6CE4-4A94-9ACD-6719047C938A}" type="presOf" srcId="{FAF38047-4282-4972-98F8-2AC82467DC95}" destId="{B4041BF4-6ACB-4E92-9C4A-2919E6A2A2EB}" srcOrd="0" destOrd="0" presId="urn:microsoft.com/office/officeart/2005/8/layout/default"/>
    <dgm:cxn modelId="{8950EEA1-5D6D-4057-9341-D14F4A4F8B68}" type="presOf" srcId="{BFDD77DA-D402-443D-8BDA-7A0C8CBC530E}" destId="{7701E95D-B2BE-4C04-8583-D2CFA0E31399}"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87010350-E298-4631-8119-13962666E0F5}" type="presOf" srcId="{0C0E4775-E2E1-403C-9234-C53BCAAC3DCC}" destId="{3DAD6395-C3EE-4503-9123-A166939569E3}" srcOrd="0" destOrd="0" presId="urn:microsoft.com/office/officeart/2005/8/layout/default"/>
    <dgm:cxn modelId="{2BAF01CC-693B-4AFC-8974-B8FCD99341DE}" srcId="{7B4CA36C-F225-426C-BF0C-DA0842A394A6}" destId="{5B4EFD9D-506F-421B-9D88-7FF8CD489C8D}" srcOrd="4" destOrd="0" parTransId="{0C0EB65F-BEF9-4AE0-A7A6-4B267F3AA6A6}" sibTransId="{0952D64E-E223-4A4B-B080-9B618D8F27D4}"/>
    <dgm:cxn modelId="{D3F9E96E-56FE-42B6-9171-22C38BFC0B42}" srcId="{7B4CA36C-F225-426C-BF0C-DA0842A394A6}" destId="{0C0E4775-E2E1-403C-9234-C53BCAAC3DCC}" srcOrd="2" destOrd="0" parTransId="{6DB4F034-F6C2-4574-8D43-68C26BBD68BA}" sibTransId="{707A2AFE-385E-4652-9EFA-72B6030FAF23}"/>
    <dgm:cxn modelId="{CB9D41A6-7E30-47C3-BD3C-DDD1E432F8B5}" srcId="{7B4CA36C-F225-426C-BF0C-DA0842A394A6}" destId="{44919E95-4B0E-4682-A2B0-E15CB2BAF45C}" srcOrd="3" destOrd="0" parTransId="{EE8CCF35-93CF-4764-884A-1EB5C2403095}" sibTransId="{98E5777A-6924-47F9-AE0D-6DF6EE5F5F59}"/>
    <dgm:cxn modelId="{9B0BE7B3-D4D9-4582-B530-6DA2E6C99244}" srcId="{7B4CA36C-F225-426C-BF0C-DA0842A394A6}" destId="{2837C4B8-066A-45FB-A93F-D20F5AAF1D33}" srcOrd="1" destOrd="0" parTransId="{EACCABC5-D861-4351-BA64-345B0330CF79}" sibTransId="{F4DB4B0C-EB1D-45B3-B308-748A0EDFBBAD}"/>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5</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81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30</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16215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828695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125632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80796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5785241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3111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7719521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395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164978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Microsoft, Microsoft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247749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5938438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52132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430687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704544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2451732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787932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emf"/><Relationship Id="rId2" Type="http://schemas.openxmlformats.org/officeDocument/2006/relationships/slideLayout" Target="../slideLayouts/slideLayout58.xml"/><Relationship Id="rId16" Type="http://schemas.openxmlformats.org/officeDocument/2006/relationships/theme" Target="../theme/theme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8" r:id="rId11"/>
    <p:sldLayoutId id="2147483805" r:id="rId1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34759924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spnet/Mvc/tree/dev/src/Microsoft.AspNet.Mvc.TagHelper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ASP.NET Core 1.0: </a:t>
            </a:r>
            <a:r>
              <a:rPr lang="en-US" dirty="0" smtClean="0"/>
              <a:t>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983" y="639849"/>
            <a:ext cx="11080750" cy="900112"/>
          </a:xfrm>
        </p:spPr>
        <p:txBody>
          <a:bodyPr/>
          <a:lstStyle/>
          <a:p>
            <a:r>
              <a:rPr lang="en-US" dirty="0">
                <a:solidFill>
                  <a:srgbClr val="E7F2FC"/>
                </a:solidFill>
              </a:rPr>
              <a:t>ASP.NET 2015 in a Nutshell</a:t>
            </a:r>
          </a:p>
        </p:txBody>
      </p:sp>
      <p:sp>
        <p:nvSpPr>
          <p:cNvPr id="4" name="Rectangle 3"/>
          <p:cNvSpPr/>
          <p:nvPr/>
        </p:nvSpPr>
        <p:spPr bwMode="auto">
          <a:xfrm>
            <a:off x="6381297" y="4422560"/>
            <a:ext cx="4521548" cy="1835491"/>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190986" y="3894584"/>
            <a:ext cx="5136271" cy="2363466"/>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55430" y="4414249"/>
            <a:ext cx="5071825" cy="521284"/>
          </a:xfrm>
          <a:prstGeom prst="rect">
            <a:avLst/>
          </a:prstGeom>
          <a:solidFill>
            <a:srgbClr val="3C454F"/>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463056" y="4425695"/>
            <a:ext cx="4337531" cy="521284"/>
          </a:xfrm>
          <a:prstGeom prst="rect">
            <a:avLst/>
          </a:prstGeom>
          <a:solidFill>
            <a:srgbClr val="3C454F"/>
          </a:solidFill>
        </p:spPr>
        <p:txBody>
          <a:bodyPr wrap="square" rtlCol="0">
            <a:spAutoFit/>
          </a:bodyPr>
          <a:lstStyle/>
          <a:p>
            <a:pPr algn="ctr" defTabSz="895984"/>
            <a:r>
              <a:rPr lang="en-US" sz="2745" b="1" smtClean="0">
                <a:solidFill>
                  <a:srgbClr val="FFFFFF"/>
                </a:solidFill>
                <a:latin typeface="Segoe UI Semibold" panose="020B0702040204020203" pitchFamily="34" charset="0"/>
                <a:cs typeface="Segoe UI Semibold" panose="020B0702040204020203" pitchFamily="34" charset="0"/>
              </a:rPr>
              <a:t>.NET Core 1.0 </a:t>
            </a:r>
            <a:endParaRPr lang="en-US" sz="2745" b="1" dirty="0">
              <a:solidFill>
                <a:srgbClr val="FFFFFF"/>
              </a:solidFill>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587049" y="5566084"/>
            <a:ext cx="374645" cy="441086"/>
          </a:xfrm>
          <a:prstGeom prst="rect">
            <a:avLst/>
          </a:prstGeom>
          <a:solidFill>
            <a:srgbClr val="3C454F"/>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75009" y="5562564"/>
            <a:ext cx="500128" cy="491001"/>
          </a:xfrm>
          <a:prstGeom prst="rect">
            <a:avLst/>
          </a:prstGeom>
          <a:solidFill>
            <a:srgbClr val="3C454F"/>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60498" y="5523210"/>
            <a:ext cx="535310" cy="543665"/>
          </a:xfrm>
          <a:prstGeom prst="rect">
            <a:avLst/>
          </a:prstGeom>
          <a:solidFill>
            <a:srgbClr val="3C454F"/>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05204" y="5523210"/>
            <a:ext cx="535310" cy="543665"/>
          </a:xfrm>
          <a:prstGeom prst="rect">
            <a:avLst/>
          </a:prstGeom>
          <a:solidFill>
            <a:srgbClr val="3C454F"/>
          </a:solidFill>
          <a:extLst/>
        </p:spPr>
      </p:pic>
      <p:sp>
        <p:nvSpPr>
          <p:cNvPr id="12" name="Rectangle 11"/>
          <p:cNvSpPr/>
          <p:nvPr/>
        </p:nvSpPr>
        <p:spPr>
          <a:xfrm>
            <a:off x="1571156" y="4912445"/>
            <a:ext cx="4722906" cy="572947"/>
          </a:xfrm>
          <a:prstGeom prst="rect">
            <a:avLst/>
          </a:prstGeom>
          <a:solidFill>
            <a:srgbClr val="3C454F"/>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541798" y="4862239"/>
            <a:ext cx="4192053" cy="572947"/>
          </a:xfrm>
          <a:prstGeom prst="rect">
            <a:avLst/>
          </a:prstGeom>
          <a:solidFill>
            <a:srgbClr val="3C454F"/>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190986" y="3344725"/>
            <a:ext cx="3888755" cy="504671"/>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09593" y="2532462"/>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p>
        </p:txBody>
      </p:sp>
      <p:sp>
        <p:nvSpPr>
          <p:cNvPr id="16" name="Rectangle 15"/>
          <p:cNvSpPr/>
          <p:nvPr/>
        </p:nvSpPr>
        <p:spPr bwMode="auto">
          <a:xfrm>
            <a:off x="5149463" y="2522792"/>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p>
        </p:txBody>
      </p:sp>
      <p:sp>
        <p:nvSpPr>
          <p:cNvPr id="17" name="Rectangle 16"/>
          <p:cNvSpPr/>
          <p:nvPr/>
        </p:nvSpPr>
        <p:spPr bwMode="auto">
          <a:xfrm>
            <a:off x="6381294" y="3894584"/>
            <a:ext cx="2276325" cy="484663"/>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707027" y="3904007"/>
            <a:ext cx="2195817" cy="475239"/>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8975138" y="3964942"/>
            <a:ext cx="338662" cy="343948"/>
          </a:xfrm>
          <a:prstGeom prst="rect">
            <a:avLst/>
          </a:prstGeom>
          <a:solidFill>
            <a:srgbClr val="3C454F"/>
          </a:solidFill>
          <a:extLst/>
        </p:spPr>
      </p:pic>
      <p:sp>
        <p:nvSpPr>
          <p:cNvPr id="20" name="Rectangle 19"/>
          <p:cNvSpPr/>
          <p:nvPr/>
        </p:nvSpPr>
        <p:spPr bwMode="auto">
          <a:xfrm>
            <a:off x="5149463" y="3344725"/>
            <a:ext cx="5753381" cy="495012"/>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smtClean="0">
                <a:gradFill>
                  <a:gsLst>
                    <a:gs pos="0">
                      <a:srgbClr val="FFFFFF"/>
                    </a:gs>
                    <a:gs pos="100000">
                      <a:srgbClr val="FFFFFF"/>
                    </a:gs>
                  </a:gsLst>
                  <a:lin ang="5400000" scaled="0"/>
                </a:gradFill>
                <a:ea typeface="Segoe UI" pitchFamily="34" charset="0"/>
                <a:cs typeface="Segoe UI" pitchFamily="34" charset="0"/>
              </a:rPr>
              <a:t>ASP.NET Core 1.0</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824746" y="2523496"/>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p>
        </p:txBody>
      </p:sp>
      <p:sp>
        <p:nvSpPr>
          <p:cNvPr id="22" name="Rectangle 21"/>
          <p:cNvSpPr/>
          <p:nvPr/>
        </p:nvSpPr>
        <p:spPr bwMode="auto">
          <a:xfrm>
            <a:off x="1210907" y="2532462"/>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p>
        </p:txBody>
      </p:sp>
      <p:sp>
        <p:nvSpPr>
          <p:cNvPr id="23" name="Rectangle 22"/>
          <p:cNvSpPr/>
          <p:nvPr/>
        </p:nvSpPr>
        <p:spPr bwMode="auto">
          <a:xfrm>
            <a:off x="1222981" y="1536780"/>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p>
        </p:txBody>
      </p:sp>
      <p:sp>
        <p:nvSpPr>
          <p:cNvPr id="24" name="Rectangle 23"/>
          <p:cNvSpPr/>
          <p:nvPr/>
        </p:nvSpPr>
        <p:spPr bwMode="auto">
          <a:xfrm>
            <a:off x="1222980" y="2033653"/>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p>
        </p:txBody>
      </p:sp>
      <p:sp>
        <p:nvSpPr>
          <p:cNvPr id="25" name="Rectangle 24"/>
          <p:cNvSpPr/>
          <p:nvPr/>
        </p:nvSpPr>
        <p:spPr bwMode="auto">
          <a:xfrm>
            <a:off x="5149463" y="1536780"/>
            <a:ext cx="5753381" cy="443971"/>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p>
        </p:txBody>
      </p:sp>
    </p:spTree>
    <p:extLst>
      <p:ext uri="{BB962C8B-B14F-4D97-AF65-F5344CB8AC3E}">
        <p14:creationId xmlns:p14="http://schemas.microsoft.com/office/powerpoint/2010/main" val="73465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834" y="2009661"/>
            <a:ext cx="11877629" cy="2806055"/>
          </a:xfrm>
          <a:prstGeom prst="rect">
            <a:avLst/>
          </a:prstGeom>
        </p:spPr>
        <p:txBody>
          <a:bodyPr wrap="square">
            <a:spAutoFit/>
          </a:bodyPr>
          <a:lstStyle/>
          <a:p>
            <a:pPr algn="ctr"/>
            <a:r>
              <a:rPr lang="en-US" sz="5882" dirty="0">
                <a:solidFill>
                  <a:schemeClr val="bg1"/>
                </a:solidFill>
                <a:latin typeface="+mj-lt"/>
              </a:rPr>
              <a:t>MVC + Web API + Web Pages =</a:t>
            </a:r>
            <a:br>
              <a:rPr lang="en-US" sz="5882" dirty="0">
                <a:solidFill>
                  <a:schemeClr val="bg1"/>
                </a:solidFill>
                <a:latin typeface="+mj-lt"/>
              </a:rPr>
            </a:br>
            <a:r>
              <a:rPr lang="en-US" sz="5882" dirty="0">
                <a:solidFill>
                  <a:schemeClr val="bg1"/>
                </a:solidFill>
                <a:latin typeface="+mj-lt"/>
              </a:rPr>
              <a:t> </a:t>
            </a:r>
            <a:br>
              <a:rPr lang="en-US" sz="5882" dirty="0">
                <a:solidFill>
                  <a:schemeClr val="bg1"/>
                </a:solidFill>
                <a:latin typeface="+mj-lt"/>
              </a:rPr>
            </a:br>
            <a:r>
              <a:rPr lang="en-US" sz="5882" dirty="0">
                <a:solidFill>
                  <a:schemeClr val="bg1"/>
                </a:solidFill>
                <a:latin typeface="+mj-lt"/>
              </a:rPr>
              <a:t>ASP.NET MVC 6</a:t>
            </a:r>
          </a:p>
        </p:txBody>
      </p:sp>
    </p:spTree>
    <p:extLst>
      <p:ext uri="{BB962C8B-B14F-4D97-AF65-F5344CB8AC3E}">
        <p14:creationId xmlns:p14="http://schemas.microsoft.com/office/powerpoint/2010/main" val="188682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6: </a:t>
            </a:r>
            <a:r>
              <a:rPr lang="en-US" dirty="0" smtClean="0"/>
              <a:t>MVC</a:t>
            </a:r>
            <a:r>
              <a:rPr lang="en-US" dirty="0"/>
              <a:t>, Web API, Web Pages</a:t>
            </a:r>
          </a:p>
        </p:txBody>
      </p:sp>
      <p:sp>
        <p:nvSpPr>
          <p:cNvPr id="3" name="Text Placeholder 2"/>
          <p:cNvSpPr>
            <a:spLocks noGrp="1"/>
          </p:cNvSpPr>
          <p:nvPr>
            <p:ph type="body" sz="quarter" idx="11"/>
          </p:nvPr>
        </p:nvSpPr>
        <p:spPr>
          <a:xfrm>
            <a:off x="560798" y="1742059"/>
            <a:ext cx="11655840" cy="4706930"/>
          </a:xfrm>
        </p:spPr>
        <p:txBody>
          <a:bodyPr/>
          <a:lstStyle/>
          <a:p>
            <a:r>
              <a:rPr lang="en-US" dirty="0" smtClean="0"/>
              <a:t>One set of concepts – remove duplication</a:t>
            </a:r>
          </a:p>
          <a:p>
            <a:r>
              <a:rPr lang="en-US" dirty="0" smtClean="0"/>
              <a:t>Web UI and Web APIs</a:t>
            </a:r>
          </a:p>
          <a:p>
            <a:r>
              <a:rPr lang="en-US" dirty="0" smtClean="0"/>
              <a:t>Smooth transition from Web Pages to MVC (future)</a:t>
            </a:r>
          </a:p>
          <a:p>
            <a:r>
              <a:rPr lang="en-US" dirty="0" smtClean="0"/>
              <a:t>Built DI first</a:t>
            </a:r>
          </a:p>
          <a:p>
            <a:r>
              <a:rPr lang="en-US" dirty="0"/>
              <a:t>Built </a:t>
            </a:r>
            <a:r>
              <a:rPr lang="en-US"/>
              <a:t>on </a:t>
            </a:r>
            <a:r>
              <a:rPr lang="en-US" smtClean="0"/>
              <a:t>ASP.NET Core 1.0</a:t>
            </a:r>
            <a:endParaRPr lang="en-US" dirty="0"/>
          </a:p>
          <a:p>
            <a:r>
              <a:rPr lang="en-US" dirty="0" smtClean="0"/>
              <a:t>Runs on IIS or self-hosted</a:t>
            </a:r>
          </a:p>
          <a:p>
            <a:r>
              <a:rPr lang="en-US" dirty="0" smtClean="0"/>
              <a:t>Supports .NET Core</a:t>
            </a:r>
          </a:p>
        </p:txBody>
      </p:sp>
    </p:spTree>
    <p:extLst>
      <p:ext uri="{BB962C8B-B14F-4D97-AF65-F5344CB8AC3E}">
        <p14:creationId xmlns:p14="http://schemas.microsoft.com/office/powerpoint/2010/main" val="3312725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ASP.NET Core 1.0 </a:t>
            </a:r>
            <a:r>
              <a:rPr lang="en-US" dirty="0" smtClean="0"/>
              <a:t>–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a:t>Getting started </a:t>
            </a:r>
            <a:r>
              <a:rPr lang="en-US"/>
              <a:t>with </a:t>
            </a:r>
            <a:r>
              <a:rPr lang="en-US" smtClean="0"/>
              <a:t>ASP.NET Core 1.0 </a:t>
            </a:r>
            <a:r>
              <a:rPr lang="en-US" dirty="0"/>
              <a:t>&amp; ASP.NET MVC 6</a:t>
            </a:r>
          </a:p>
        </p:txBody>
      </p:sp>
    </p:spTree>
    <p:extLst>
      <p:ext uri="{BB962C8B-B14F-4D97-AF65-F5344CB8AC3E}">
        <p14:creationId xmlns:p14="http://schemas.microsoft.com/office/powerpoint/2010/main" val="30488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lstStyle/>
          <a:p>
            <a:pPr marL="0" indent="0">
              <a:buNone/>
            </a:pPr>
            <a:r>
              <a:rPr lang="en-US" sz="3137" dirty="0"/>
              <a:t>HTML helpers expressed as tags</a:t>
            </a:r>
          </a:p>
          <a:p>
            <a:pPr marL="0" indent="0">
              <a:buNone/>
            </a:pPr>
            <a:r>
              <a:rPr lang="en-US" sz="1765" dirty="0"/>
              <a:t>Ex. Instead of: </a:t>
            </a:r>
          </a:p>
          <a:p>
            <a:pPr marL="0" indent="0">
              <a:buNone/>
            </a:pPr>
            <a:r>
              <a:rPr lang="it-IT" sz="1765" i="1" dirty="0"/>
              <a:t>@Html.LabelFor(m =&gt; m.UserName, new { @class = "col-md-2 control-label" })</a:t>
            </a:r>
            <a:endParaRPr lang="en-US" sz="1765" i="1" dirty="0"/>
          </a:p>
          <a:p>
            <a:pPr marL="0" indent="0">
              <a:buNone/>
            </a:pPr>
            <a:r>
              <a:rPr lang="en-US" sz="1765" dirty="0"/>
              <a:t>Write this: </a:t>
            </a:r>
          </a:p>
          <a:p>
            <a:pPr marL="0" indent="0">
              <a:buNone/>
            </a:pPr>
            <a:r>
              <a:rPr lang="en-US" sz="1765" i="1" dirty="0"/>
              <a:t>&lt;label </a:t>
            </a:r>
            <a:r>
              <a:rPr lang="en-US" sz="1765" b="1" i="1" dirty="0"/>
              <a:t>asp-for="</a:t>
            </a:r>
            <a:r>
              <a:rPr lang="en-US" sz="1765" b="1" i="1" dirty="0" err="1"/>
              <a:t>UserName</a:t>
            </a:r>
            <a:r>
              <a:rPr lang="en-US" sz="1765" b="1" i="1" dirty="0"/>
              <a:t>"</a:t>
            </a:r>
            <a:r>
              <a:rPr lang="en-US" sz="1765" i="1" dirty="0"/>
              <a:t> class="col-md-2 control-label"&gt;&lt;/label&gt;</a:t>
            </a:r>
          </a:p>
          <a:p>
            <a:pPr marL="0" indent="0">
              <a:buNone/>
            </a:pPr>
            <a:endParaRPr lang="en-US" sz="1765" dirty="0"/>
          </a:p>
          <a:p>
            <a:pPr marL="0" indent="0">
              <a:buNone/>
            </a:pPr>
            <a:r>
              <a:rPr lang="en-US" sz="3137" dirty="0"/>
              <a:t>Easier to customize with additional attributes</a:t>
            </a:r>
          </a:p>
          <a:p>
            <a:pPr marL="0" indent="0">
              <a:buNone/>
            </a:pPr>
            <a:endParaRPr lang="en-US" sz="1765" dirty="0"/>
          </a:p>
          <a:p>
            <a:pPr marL="0" indent="0">
              <a:buNone/>
            </a:pPr>
            <a:r>
              <a:rPr lang="en-US" sz="3137" dirty="0"/>
              <a:t>Work seamlessly with the HTML editor</a:t>
            </a:r>
          </a:p>
        </p:txBody>
      </p:sp>
    </p:spTree>
    <p:extLst>
      <p:ext uri="{BB962C8B-B14F-4D97-AF65-F5344CB8AC3E}">
        <p14:creationId xmlns:p14="http://schemas.microsoft.com/office/powerpoint/2010/main" val="21437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fontScale="62500" lnSpcReduction="20000"/>
          </a:bodyPr>
          <a:lstStyle/>
          <a:p>
            <a:pPr marL="0" indent="0">
              <a:buNone/>
            </a:pPr>
            <a:r>
              <a:rPr lang="en-US" sz="3137" dirty="0"/>
              <a:t>@using (</a:t>
            </a:r>
            <a:r>
              <a:rPr lang="en-US" sz="3137" dirty="0" err="1"/>
              <a:t>Html.BeginForm</a:t>
            </a:r>
            <a:r>
              <a:rPr lang="en-US" sz="3137" dirty="0"/>
              <a:t>(new { </a:t>
            </a:r>
            <a:r>
              <a:rPr lang="en-US" sz="3137" dirty="0" err="1"/>
              <a:t>ReturnUrl</a:t>
            </a:r>
            <a:r>
              <a:rPr lang="en-US" sz="3137" dirty="0"/>
              <a:t> = </a:t>
            </a:r>
            <a:r>
              <a:rPr lang="en-US" sz="3137" dirty="0" err="1"/>
              <a:t>ViewBag.ReturnUrl</a:t>
            </a:r>
            <a:r>
              <a:rPr lang="en-US" sz="3137" dirty="0"/>
              <a:t> })) {</a:t>
            </a:r>
          </a:p>
          <a:p>
            <a:pPr marL="0" indent="0">
              <a:buNone/>
            </a:pPr>
            <a:r>
              <a:rPr lang="en-US" sz="3137" dirty="0"/>
              <a:t>    @</a:t>
            </a:r>
            <a:r>
              <a:rPr lang="en-US" sz="3137" dirty="0" err="1"/>
              <a:t>Html.AntiForgeryToken</a:t>
            </a:r>
            <a:r>
              <a:rPr lang="en-US" sz="3137" dirty="0"/>
              <a:t>()</a:t>
            </a:r>
          </a:p>
          <a:p>
            <a:pPr marL="0" indent="0">
              <a:buNone/>
            </a:pPr>
            <a:r>
              <a:rPr lang="en-US" sz="3137" dirty="0"/>
              <a:t>    @</a:t>
            </a:r>
            <a:r>
              <a:rPr lang="en-US" sz="3137" dirty="0" err="1"/>
              <a:t>Html.ValidationSummary</a:t>
            </a:r>
            <a:r>
              <a:rPr lang="en-US" sz="3137" dirty="0"/>
              <a:t>(true)</a:t>
            </a:r>
          </a:p>
          <a:p>
            <a:pPr marL="0" indent="0">
              <a:buNone/>
            </a:pPr>
            <a:endParaRPr lang="en-US" sz="3137" dirty="0"/>
          </a:p>
          <a:p>
            <a:pPr marL="0" indent="0">
              <a:buNone/>
            </a:pPr>
            <a:r>
              <a:rPr lang="en-US" sz="3137" dirty="0"/>
              <a:t>    &lt;</a:t>
            </a:r>
            <a:r>
              <a:rPr lang="en-US" sz="3137" dirty="0" err="1"/>
              <a:t>fieldset</a:t>
            </a:r>
            <a:r>
              <a:rPr lang="en-US" sz="3137" dirty="0"/>
              <a:t>&gt;</a:t>
            </a:r>
          </a:p>
          <a:p>
            <a:pPr marL="0" indent="0">
              <a:buNone/>
            </a:pPr>
            <a:r>
              <a:rPr lang="en-US" sz="3137" dirty="0"/>
              <a:t>        &lt;legend&gt;Log in Form&lt;/legend&gt;</a:t>
            </a:r>
          </a:p>
          <a:p>
            <a:pPr marL="0" indent="0">
              <a:buNone/>
            </a:pPr>
            <a:r>
              <a:rPr lang="en-US" sz="3137" dirty="0"/>
              <a:t>        &lt;</a:t>
            </a:r>
            <a:r>
              <a:rPr lang="en-US" sz="3137" dirty="0" err="1"/>
              <a:t>ol</a:t>
            </a:r>
            <a:r>
              <a:rPr lang="en-US" sz="3137" dirty="0"/>
              <a:t>&gt;</a:t>
            </a:r>
          </a:p>
          <a:p>
            <a:pPr marL="0" indent="0">
              <a:buNone/>
            </a:pPr>
            <a:r>
              <a:rPr lang="en-US" sz="3137" dirty="0"/>
              <a:t>            &lt;li&gt;</a:t>
            </a:r>
          </a:p>
          <a:p>
            <a:pPr marL="0" indent="0">
              <a:buNone/>
            </a:pPr>
            <a:r>
              <a:rPr lang="en-US" sz="3137" dirty="0"/>
              <a:t>                </a:t>
            </a:r>
            <a:r>
              <a:rPr lang="en-US" sz="3137" b="1" dirty="0"/>
              <a:t>@</a:t>
            </a:r>
            <a:r>
              <a:rPr lang="en-US" sz="3137" b="1" dirty="0" err="1"/>
              <a:t>Html.LabelFor</a:t>
            </a:r>
            <a:r>
              <a:rPr lang="en-US" sz="3137" b="1" dirty="0"/>
              <a:t>(m =&gt; </a:t>
            </a:r>
            <a:r>
              <a:rPr lang="en-US" sz="3137" b="1" dirty="0" err="1"/>
              <a:t>m.UserName</a:t>
            </a:r>
            <a:r>
              <a:rPr lang="en-US" sz="3137" b="1" dirty="0"/>
              <a:t>)</a:t>
            </a:r>
          </a:p>
          <a:p>
            <a:pPr marL="0" indent="0">
              <a:buNone/>
            </a:pPr>
            <a:r>
              <a:rPr lang="en-US" sz="3137" b="1" dirty="0"/>
              <a:t>                @</a:t>
            </a:r>
            <a:r>
              <a:rPr lang="en-US" sz="3137" b="1" dirty="0" err="1"/>
              <a:t>Html.TextBoxFor</a:t>
            </a:r>
            <a:r>
              <a:rPr lang="en-US" sz="3137" b="1" dirty="0"/>
              <a:t>(m =&gt; </a:t>
            </a:r>
            <a:r>
              <a:rPr lang="en-US" sz="3137" b="1" dirty="0" err="1"/>
              <a:t>m.UserName</a:t>
            </a:r>
            <a:r>
              <a:rPr lang="en-US" sz="3137" b="1" dirty="0"/>
              <a:t>)</a:t>
            </a:r>
          </a:p>
          <a:p>
            <a:pPr marL="0" indent="0">
              <a:buNone/>
            </a:pPr>
            <a:r>
              <a:rPr lang="en-US" sz="3137" dirty="0"/>
              <a:t>                @</a:t>
            </a:r>
            <a:r>
              <a:rPr lang="en-US" sz="3137" dirty="0" err="1"/>
              <a:t>Html.ValidationMessageFor</a:t>
            </a:r>
            <a:r>
              <a:rPr lang="en-US" sz="3137" dirty="0"/>
              <a:t>(m =&gt; </a:t>
            </a:r>
            <a:r>
              <a:rPr lang="en-US" sz="3137" dirty="0" err="1"/>
              <a:t>m.UserName</a:t>
            </a:r>
            <a:r>
              <a:rPr lang="en-US" sz="3137" dirty="0"/>
              <a:t>)</a:t>
            </a:r>
          </a:p>
          <a:p>
            <a:pPr marL="0" indent="0">
              <a:buNone/>
            </a:pPr>
            <a:r>
              <a:rPr lang="en-US" sz="3137" dirty="0"/>
              <a:t>            &lt;/li&gt;</a:t>
            </a:r>
          </a:p>
        </p:txBody>
      </p:sp>
    </p:spTree>
    <p:extLst>
      <p:ext uri="{BB962C8B-B14F-4D97-AF65-F5344CB8AC3E}">
        <p14:creationId xmlns:p14="http://schemas.microsoft.com/office/powerpoint/2010/main" val="16381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a:bodyPr>
          <a:lstStyle/>
          <a:p>
            <a:pPr marL="0" indent="0">
              <a:buNone/>
            </a:pPr>
            <a:r>
              <a:rPr lang="en-US" sz="1961" dirty="0"/>
              <a:t>&lt;form anti-forgery=“true“ validation-summary=“true” action="Create“&gt; </a:t>
            </a:r>
          </a:p>
          <a:p>
            <a:pPr marL="0" indent="0">
              <a:buNone/>
            </a:pPr>
            <a:r>
              <a:rPr lang="en-US" sz="1961" dirty="0"/>
              <a:t>   &lt;</a:t>
            </a:r>
            <a:r>
              <a:rPr lang="en-US" sz="1961" dirty="0" err="1"/>
              <a:t>fieldset</a:t>
            </a:r>
            <a:r>
              <a:rPr lang="en-US" sz="1961" dirty="0"/>
              <a:t>&gt;</a:t>
            </a:r>
          </a:p>
          <a:p>
            <a:pPr marL="0" indent="0">
              <a:buNone/>
            </a:pPr>
            <a:r>
              <a:rPr lang="en-US" sz="1961" dirty="0"/>
              <a:t>      &lt;legend&gt;Log in Form&lt;/legend&gt;</a:t>
            </a:r>
          </a:p>
          <a:p>
            <a:pPr marL="0" indent="0">
              <a:buNone/>
            </a:pPr>
            <a:r>
              <a:rPr lang="en-US" sz="1961" dirty="0"/>
              <a:t>        &lt;</a:t>
            </a:r>
            <a:r>
              <a:rPr lang="en-US" sz="1961" dirty="0" err="1"/>
              <a:t>ol</a:t>
            </a:r>
            <a:r>
              <a:rPr lang="en-US" sz="1961" dirty="0"/>
              <a:t>&gt;</a:t>
            </a:r>
          </a:p>
          <a:p>
            <a:pPr marL="0" indent="0">
              <a:buNone/>
            </a:pPr>
            <a:r>
              <a:rPr lang="en-US" sz="1961" dirty="0"/>
              <a:t>          &lt;li&gt;</a:t>
            </a:r>
          </a:p>
          <a:p>
            <a:pPr marL="0" indent="0">
              <a:buNone/>
            </a:pPr>
            <a:r>
              <a:rPr lang="en-US" sz="1961" dirty="0"/>
              <a:t>            </a:t>
            </a:r>
            <a:r>
              <a:rPr lang="en-US" sz="1961" b="1" dirty="0"/>
              <a:t>&lt;label for=“</a:t>
            </a:r>
            <a:r>
              <a:rPr lang="en-US" sz="1961" b="1" dirty="0" err="1"/>
              <a:t>UserName</a:t>
            </a:r>
            <a:r>
              <a:rPr lang="en-US" sz="1961" b="1" dirty="0"/>
              <a:t>”&gt;</a:t>
            </a:r>
          </a:p>
          <a:p>
            <a:pPr marL="0" indent="0">
              <a:buNone/>
            </a:pPr>
            <a:r>
              <a:rPr lang="en-US" sz="1961" b="1" dirty="0"/>
              <a:t>            &lt;input for=“</a:t>
            </a:r>
            <a:r>
              <a:rPr lang="en-US" sz="1961" b="1" dirty="0" err="1"/>
              <a:t>UserName</a:t>
            </a:r>
            <a:r>
              <a:rPr lang="en-US" sz="1961" b="1" dirty="0"/>
              <a:t>”&gt;</a:t>
            </a:r>
          </a:p>
          <a:p>
            <a:pPr marL="0" indent="0">
              <a:buNone/>
            </a:pPr>
            <a:r>
              <a:rPr lang="en-US" sz="1961" dirty="0"/>
              <a:t>            &lt;span validation-for="Name" style="</a:t>
            </a:r>
            <a:r>
              <a:rPr lang="en-US" sz="1961" dirty="0" err="1"/>
              <a:t>color:blue</a:t>
            </a:r>
            <a:r>
              <a:rPr lang="en-US" sz="1961" dirty="0"/>
              <a:t>" /&gt;</a:t>
            </a:r>
          </a:p>
          <a:p>
            <a:pPr marL="0" indent="0">
              <a:buNone/>
            </a:pPr>
            <a:r>
              <a:rPr lang="en-US" sz="1961" dirty="0"/>
              <a:t>          &lt;/li&gt;</a:t>
            </a:r>
          </a:p>
        </p:txBody>
      </p:sp>
    </p:spTree>
    <p:extLst>
      <p:ext uri="{BB962C8B-B14F-4D97-AF65-F5344CB8AC3E}">
        <p14:creationId xmlns:p14="http://schemas.microsoft.com/office/powerpoint/2010/main" val="12983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46411969"/>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10:45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3:30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4:30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7924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0799" y="1610418"/>
            <a:ext cx="11044498" cy="1938992"/>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dirty="0">
                <a:solidFill>
                  <a:srgbClr val="025599"/>
                </a:solidFill>
                <a:latin typeface="Arial" panose="020B0604020202020204" pitchFamily="34" charset="0"/>
              </a:rPr>
              <a:t>public interface </a:t>
            </a:r>
            <a:r>
              <a:rPr lang="en-US" altLang="en-US" sz="2400" dirty="0" err="1">
                <a:solidFill>
                  <a:srgbClr val="025599"/>
                </a:solidFill>
                <a:latin typeface="Arial" panose="020B0604020202020204" pitchFamily="34" charset="0"/>
              </a:rPr>
              <a:t>ITagHelper</a:t>
            </a:r>
            <a:endParaRPr lang="en-US" altLang="en-US" sz="2400" dirty="0">
              <a:solidFill>
                <a:srgbClr val="025599"/>
              </a:solidFill>
              <a:latin typeface="Arial" panose="020B0604020202020204" pitchFamily="34" charset="0"/>
            </a:endParaRP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int Order { get; }</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Task </a:t>
            </a:r>
            <a:r>
              <a:rPr lang="en-US" altLang="en-US" sz="2400" dirty="0" err="1">
                <a:solidFill>
                  <a:srgbClr val="025599"/>
                </a:solidFill>
                <a:latin typeface="Arial" panose="020B0604020202020204" pitchFamily="34" charset="0"/>
              </a:rPr>
              <a:t>ProcessAsync</a:t>
            </a:r>
            <a:r>
              <a:rPr lang="en-US" altLang="en-US" sz="2400" dirty="0">
                <a:solidFill>
                  <a:srgbClr val="025599"/>
                </a:solidFill>
                <a:latin typeface="Arial" panose="020B0604020202020204" pitchFamily="34" charset="0"/>
              </a:rPr>
              <a:t>(</a:t>
            </a:r>
            <a:r>
              <a:rPr lang="en-US" altLang="en-US" sz="2400" dirty="0" err="1">
                <a:solidFill>
                  <a:srgbClr val="025599"/>
                </a:solidFill>
                <a:latin typeface="Arial" panose="020B0604020202020204" pitchFamily="34" charset="0"/>
              </a:rPr>
              <a:t>TagHelperContext</a:t>
            </a:r>
            <a:r>
              <a:rPr lang="en-US" altLang="en-US" sz="2400" dirty="0">
                <a:solidFill>
                  <a:srgbClr val="025599"/>
                </a:solidFill>
                <a:latin typeface="Arial" panose="020B0604020202020204" pitchFamily="34" charset="0"/>
              </a:rPr>
              <a:t> context, </a:t>
            </a:r>
            <a:r>
              <a:rPr lang="en-US" altLang="en-US" sz="2400" dirty="0" err="1">
                <a:solidFill>
                  <a:srgbClr val="025599"/>
                </a:solidFill>
                <a:latin typeface="Arial" panose="020B0604020202020204" pitchFamily="34" charset="0"/>
              </a:rPr>
              <a:t>TagHelperOutput</a:t>
            </a:r>
            <a:r>
              <a:rPr lang="en-US" altLang="en-US" sz="2400" dirty="0">
                <a:solidFill>
                  <a:srgbClr val="025599"/>
                </a:solidFill>
                <a:latin typeface="Arial" panose="020B0604020202020204" pitchFamily="34" charset="0"/>
              </a:rPr>
              <a:t> output);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p:txBody>
      </p:sp>
      <p:sp>
        <p:nvSpPr>
          <p:cNvPr id="9" name="Title 3"/>
          <p:cNvSpPr>
            <a:spLocks noGrp="1"/>
          </p:cNvSpPr>
          <p:nvPr>
            <p:ph type="title"/>
          </p:nvPr>
        </p:nvSpPr>
        <p:spPr>
          <a:xfrm>
            <a:off x="560799" y="11967"/>
            <a:ext cx="11079822" cy="1325375"/>
          </a:xfrm>
        </p:spPr>
        <p:txBody>
          <a:bodyPr>
            <a:normAutofit/>
          </a:bodyPr>
          <a:lstStyle/>
          <a:p>
            <a:r>
              <a:rPr lang="en-US" sz="5882" dirty="0" err="1" smtClean="0"/>
              <a:t>TagHelpers</a:t>
            </a:r>
            <a:r>
              <a:rPr lang="en-US" sz="5882" dirty="0" smtClean="0"/>
              <a:t>: Create Your Own</a:t>
            </a:r>
            <a:endParaRPr lang="en-US" sz="5882" dirty="0"/>
          </a:p>
        </p:txBody>
      </p:sp>
      <p:sp>
        <p:nvSpPr>
          <p:cNvPr id="10" name="TextBox 9"/>
          <p:cNvSpPr txBox="1"/>
          <p:nvPr/>
        </p:nvSpPr>
        <p:spPr>
          <a:xfrm>
            <a:off x="435429" y="4789714"/>
            <a:ext cx="10966720" cy="830997"/>
          </a:xfrm>
          <a:prstGeom prst="rect">
            <a:avLst/>
          </a:prstGeom>
          <a:noFill/>
        </p:spPr>
        <p:txBody>
          <a:bodyPr wrap="none" rtlCol="0">
            <a:spAutoFit/>
          </a:bodyPr>
          <a:lstStyle/>
          <a:p>
            <a:r>
              <a:rPr lang="en-US" sz="2400" dirty="0" smtClean="0">
                <a:solidFill>
                  <a:schemeClr val="bg1"/>
                </a:solidFill>
              </a:rPr>
              <a:t>Examples: </a:t>
            </a:r>
            <a:br>
              <a:rPr lang="en-US" sz="2400" dirty="0" smtClean="0">
                <a:solidFill>
                  <a:schemeClr val="bg1"/>
                </a:solidFill>
              </a:rPr>
            </a:b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github.com/aspnet/Mvc/tree/dev/src/Microsoft.AspNet.Mvc.TagHelpers</a:t>
            </a:r>
            <a:r>
              <a:rPr lang="en-US" sz="2400" dirty="0" smtClean="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37924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sz="3921" dirty="0"/>
              <a:t>Tag Helpers</a:t>
            </a:r>
            <a:endParaRPr lang="en-US" dirty="0"/>
          </a:p>
        </p:txBody>
      </p:sp>
    </p:spTree>
    <p:extLst>
      <p:ext uri="{BB962C8B-B14F-4D97-AF65-F5344CB8AC3E}">
        <p14:creationId xmlns:p14="http://schemas.microsoft.com/office/powerpoint/2010/main" val="361287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a:t>
            </a:r>
            <a:r>
              <a:rPr lang="en-US" sz="2400" smtClean="0"/>
              <a:t>in ASP.NET Core 1.0.</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t>
            </a:r>
            <a:r>
              <a:rPr lang="en-US" sz="3600" smtClean="0">
                <a:solidFill>
                  <a:schemeClr val="bg1"/>
                </a:solidFill>
              </a:rPr>
              <a:t>and ASP.NET Core 1.0 </a:t>
            </a:r>
            <a:r>
              <a:rPr lang="en-US" sz="3600" dirty="0" smtClean="0">
                <a:solidFill>
                  <a:schemeClr val="bg1"/>
                </a:solidFill>
              </a:rPr>
              <a:t>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28</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smtClean="0">
                <a:latin typeface="+mj-lt"/>
              </a:rPr>
              <a:t>ASP.NET Core 1.0</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30</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05106309"/>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5178</TotalTime>
  <Words>3254</Words>
  <Application>Microsoft Office PowerPoint</Application>
  <PresentationFormat>Widescreen</PresentationFormat>
  <Paragraphs>379</Paragraphs>
  <Slides>40</Slides>
  <Notes>25</Notes>
  <HiddenSlides>1</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40</vt:i4>
      </vt:variant>
    </vt:vector>
  </HeadingPairs>
  <TitlesOfParts>
    <vt:vector size="54"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Introduction to ASP.NET &amp; Visual Studio Web Tools</vt:lpstr>
      <vt:lpstr>Today’s Agenda</vt:lpstr>
      <vt:lpstr>Agenda</vt:lpstr>
      <vt:lpstr>PowerPoint Presentation</vt:lpstr>
      <vt:lpstr>New ASP.NET Core Features</vt:lpstr>
      <vt:lpstr>ASP.NET Updates</vt:lpstr>
      <vt:lpstr>One ASP.NET</vt:lpstr>
      <vt:lpstr>One ASP.NET</vt:lpstr>
      <vt:lpstr>One ASP.NET</vt:lpstr>
      <vt:lpstr>One ASP.NET</vt:lpstr>
      <vt:lpstr>ASP.NET Core 1.0: New, but still one project type</vt:lpstr>
      <vt:lpstr>ASP.NET 2015 in a Nutshell</vt:lpstr>
      <vt:lpstr>PowerPoint Presentation</vt:lpstr>
      <vt:lpstr>MVC 6: MVC, Web API, Web Pages</vt:lpstr>
      <vt:lpstr>ASP.NET Core 1.0 – Key Values</vt:lpstr>
      <vt:lpstr>Demo</vt:lpstr>
      <vt:lpstr>TagHelpers</vt:lpstr>
      <vt:lpstr>TagHelpers</vt:lpstr>
      <vt:lpstr>TagHelpers</vt:lpstr>
      <vt:lpstr>TagHelpers: Create Your Own</vt:lpstr>
      <vt:lpstr>Demo</vt:lpstr>
      <vt:lpstr>Bootstrap</vt:lpstr>
      <vt:lpstr>ASP.NET Identity</vt:lpstr>
      <vt:lpstr>OWIN (Open Web Interface for .NET)</vt:lpstr>
      <vt:lpstr>Web Forms Model Binding</vt:lpstr>
      <vt:lpstr>HTTP/2 Support</vt:lpstr>
      <vt:lpstr>HTTP/2 Support</vt:lpstr>
      <vt:lpstr>.NET Compiler Platform (“Roslyn”)</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91</cp:revision>
  <dcterms:created xsi:type="dcterms:W3CDTF">2013-08-05T17:04:56Z</dcterms:created>
  <dcterms:modified xsi:type="dcterms:W3CDTF">2016-01-25T08:27:45Z</dcterms:modified>
</cp:coreProperties>
</file>